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3" r:id="rId1"/>
  </p:sldMasterIdLst>
  <p:notesMasterIdLst>
    <p:notesMasterId r:id="rId11"/>
  </p:notesMasterIdLst>
  <p:sldIdLst>
    <p:sldId id="256" r:id="rId2"/>
    <p:sldId id="263" r:id="rId3"/>
    <p:sldId id="262" r:id="rId4"/>
    <p:sldId id="258" r:id="rId5"/>
    <p:sldId id="260" r:id="rId6"/>
    <p:sldId id="261" r:id="rId7"/>
    <p:sldId id="264" r:id="rId8"/>
    <p:sldId id="259" r:id="rId9"/>
    <p:sldId id="25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B45CE-5719-4581-B4EF-7CD614877147}" type="datetimeFigureOut">
              <a:rPr lang="pt-BR" smtClean="0"/>
              <a:t>03/02/2018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F3D0A-2F94-4994-A120-DA2527FF79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7094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F3D0A-2F94-4994-A120-DA2527FF799D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6413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F3D0A-2F94-4994-A120-DA2527FF799D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564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A6C3-79DD-446E-8938-9F259F5C6625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8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B918-281F-4745-9DFC-6B1D37EACC83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01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0541-014E-45C3-81C6-B6ADB05AC5BB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086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55D6-6337-484F-8D4A-E6D7353625FA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526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040FE-5C72-47F5-9607-D4E8C71396BF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3296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2F518-F2B9-4285-A325-FB5580A61049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59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9084-B0F2-41D1-9911-0A9B59E29D24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37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1555-0316-4E4E-BB23-001A3B1ACE6D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9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C357-5F8C-47E7-A4BB-5BCD09E5A9D0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04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C2F4-2AC6-4154-A2AF-C1DBF16CAD0D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7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FD72-47AE-4924-A3ED-60DBCCB2A06F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9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C5B-A708-4F5B-A74B-ED3AD6CF8F86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5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6A93-46C5-4B0A-878E-B2652AA3D5E9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8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AC084-BF93-4596-8E67-1543084BDF62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8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FB24E-003E-49E6-A3D9-E97E8586D77B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2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FAB9-4919-4823-86DE-6A6BA6B02BB0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68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3CDF1-DB54-4579-B380-66C9C85D093A}" type="datetime1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34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34750" y="4530437"/>
            <a:ext cx="5765213" cy="1891145"/>
          </a:xfrm>
        </p:spPr>
        <p:txBody>
          <a:bodyPr>
            <a:noAutofit/>
          </a:bodyPr>
          <a:lstStyle/>
          <a:p>
            <a:pPr algn="l"/>
            <a:r>
              <a:rPr lang="pt-BR" sz="2000" dirty="0">
                <a:solidFill>
                  <a:schemeClr val="tx1"/>
                </a:solidFill>
              </a:rPr>
              <a:t>Discentes: Ítalo André da Conceição Ferreira</a:t>
            </a:r>
          </a:p>
          <a:p>
            <a:pPr algn="l"/>
            <a:r>
              <a:rPr lang="pt-BR" sz="2000" dirty="0">
                <a:solidFill>
                  <a:schemeClr val="tx1"/>
                </a:solidFill>
              </a:rPr>
              <a:t>                 Michele Mota Sampaio Lopes</a:t>
            </a:r>
          </a:p>
          <a:p>
            <a:pPr algn="l"/>
            <a:r>
              <a:rPr lang="pt-BR" sz="2000" dirty="0">
                <a:solidFill>
                  <a:schemeClr val="tx1"/>
                </a:solidFill>
              </a:rPr>
              <a:t>                 Patrícia Coelho Silva</a:t>
            </a:r>
          </a:p>
          <a:p>
            <a:pPr algn="l"/>
            <a:r>
              <a:rPr lang="pt-BR" sz="2000" dirty="0">
                <a:solidFill>
                  <a:schemeClr val="tx1"/>
                </a:solidFill>
              </a:rPr>
              <a:t>                 </a:t>
            </a:r>
            <a:r>
              <a:rPr lang="pt-BR" sz="2000" dirty="0" err="1">
                <a:solidFill>
                  <a:schemeClr val="tx1"/>
                </a:solidFill>
              </a:rPr>
              <a:t>Raecio</a:t>
            </a:r>
            <a:r>
              <a:rPr lang="pt-BR" sz="2000" dirty="0">
                <a:solidFill>
                  <a:schemeClr val="tx1"/>
                </a:solidFill>
              </a:rPr>
              <a:t> Catarino Nascimento</a:t>
            </a:r>
          </a:p>
          <a:p>
            <a:pPr algn="l"/>
            <a:r>
              <a:rPr lang="pt-BR" sz="2000" dirty="0">
                <a:solidFill>
                  <a:schemeClr val="tx1"/>
                </a:solidFill>
              </a:rPr>
              <a:t>                  Willian Martins de Lima</a:t>
            </a:r>
          </a:p>
        </p:txBody>
      </p:sp>
      <p:pic>
        <p:nvPicPr>
          <p:cNvPr id="4" name="Picture 7" descr="logounivasf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1779" y="393472"/>
            <a:ext cx="1747185" cy="775100"/>
          </a:xfrm>
          <a:prstGeom prst="rect">
            <a:avLst/>
          </a:prstGeom>
          <a:noFill/>
        </p:spPr>
      </p:pic>
      <p:sp>
        <p:nvSpPr>
          <p:cNvPr id="6" name="Espaço Reservado para Conteúdo 6"/>
          <p:cNvSpPr txBox="1">
            <a:spLocks/>
          </p:cNvSpPr>
          <p:nvPr/>
        </p:nvSpPr>
        <p:spPr>
          <a:xfrm>
            <a:off x="1724725" y="1017398"/>
            <a:ext cx="8229600" cy="21931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br>
              <a:rPr lang="pt-BR" dirty="0"/>
            </a:br>
            <a:r>
              <a:rPr lang="pt-BR" sz="1900" dirty="0">
                <a:solidFill>
                  <a:schemeClr val="tx1"/>
                </a:solidFill>
                <a:latin typeface="+mj-lt"/>
              </a:rPr>
              <a:t>UNIVERSIDADE FEDERAL DO VALE DO SÃO FRANCISCO</a:t>
            </a:r>
          </a:p>
          <a:p>
            <a:pPr algn="ctr">
              <a:spcBef>
                <a:spcPts val="0"/>
              </a:spcBef>
            </a:pPr>
            <a:r>
              <a:rPr lang="pt-BR" sz="1900" i="1" dirty="0">
                <a:solidFill>
                  <a:schemeClr val="tx1"/>
                </a:solidFill>
                <a:latin typeface="+mj-lt"/>
              </a:rPr>
              <a:t>CAMPUS</a:t>
            </a:r>
            <a:r>
              <a:rPr lang="pt-BR" sz="1900" dirty="0">
                <a:solidFill>
                  <a:schemeClr val="tx1"/>
                </a:solidFill>
                <a:latin typeface="+mj-lt"/>
              </a:rPr>
              <a:t> JUAZEIRO – BA</a:t>
            </a:r>
          </a:p>
          <a:p>
            <a:pPr algn="ctr">
              <a:spcBef>
                <a:spcPts val="0"/>
              </a:spcBef>
            </a:pPr>
            <a:r>
              <a:rPr lang="pt-BR" sz="1900" dirty="0">
                <a:solidFill>
                  <a:schemeClr val="tx1"/>
                </a:solidFill>
                <a:latin typeface="+mj-lt"/>
              </a:rPr>
              <a:t>ENGENHARIA CIVIL </a:t>
            </a:r>
          </a:p>
          <a:p>
            <a:pPr algn="ctr">
              <a:spcBef>
                <a:spcPts val="0"/>
              </a:spcBef>
            </a:pPr>
            <a:r>
              <a:rPr lang="pt-BR" sz="1900" dirty="0">
                <a:solidFill>
                  <a:schemeClr val="tx1"/>
                </a:solidFill>
                <a:latin typeface="+mj-lt"/>
              </a:rPr>
              <a:t>NT GENE - GERAÇÃO DE NEGÓCIOS EM ENGENHARIA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42FEBFE-FE1A-4296-AAC7-43CEF1385018}"/>
              </a:ext>
            </a:extLst>
          </p:cNvPr>
          <p:cNvSpPr txBox="1">
            <a:spLocks/>
          </p:cNvSpPr>
          <p:nvPr/>
        </p:nvSpPr>
        <p:spPr>
          <a:xfrm>
            <a:off x="477982" y="2923310"/>
            <a:ext cx="9621981" cy="1320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pt-BR" sz="3600" dirty="0"/>
              <a:t>Medidor de consumo de energia elétrica em tempo real</a:t>
            </a:r>
          </a:p>
        </p:txBody>
      </p:sp>
    </p:spTree>
    <p:extLst>
      <p:ext uri="{BB962C8B-B14F-4D97-AF65-F5344CB8AC3E}">
        <p14:creationId xmlns:p14="http://schemas.microsoft.com/office/powerpoint/2010/main" val="62776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D006E0-0272-4C10-B664-A7A3BCA60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5274"/>
            <a:ext cx="8596668" cy="2105577"/>
          </a:xfrm>
        </p:spPr>
        <p:txBody>
          <a:bodyPr>
            <a:noAutofit/>
          </a:bodyPr>
          <a:lstStyle/>
          <a:p>
            <a:r>
              <a:rPr lang="pt-BR" sz="6500" dirty="0"/>
              <a:t>Quanto você estar devendo até agora?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80F2DCC-6075-4FC7-9689-8DAB7213B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16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2FEBFE-FE1A-4296-AAC7-43CEF1385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Informações Gerais do Produto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F1F370-BBC9-49DD-822A-170F9F5E5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Como irá funcionar ?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Microcircuito</a:t>
            </a:r>
          </a:p>
          <a:p>
            <a:pPr lvl="1" algn="just"/>
            <a:r>
              <a:rPr lang="pt-BR" sz="1800" dirty="0"/>
              <a:t>Fácil Instalação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Aplicativo de acompanhamento</a:t>
            </a:r>
          </a:p>
          <a:p>
            <a:pPr lvl="1" algn="just"/>
            <a:r>
              <a:rPr lang="pt-BR" sz="1800" dirty="0"/>
              <a:t>Acompanhamento em Tempo real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Possível interação com outros dispositivo através da internet</a:t>
            </a:r>
          </a:p>
          <a:p>
            <a:pPr lvl="1" algn="just"/>
            <a:r>
              <a:rPr lang="pt-BR" sz="1800" dirty="0"/>
              <a:t>Controle de energia individual de cada eletrodoméstico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EC34F9-1F4D-4635-A98A-8CC7C423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472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EM QUE MERCADO IRÁ ATUAR?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000" dirty="0"/>
              <a:t>Residências:</a:t>
            </a:r>
          </a:p>
          <a:p>
            <a:pPr lvl="1" algn="just">
              <a:buFont typeface="+mj-lt"/>
              <a:buAutoNum type="alphaLcParenR"/>
            </a:pPr>
            <a:r>
              <a:rPr lang="pt-BR" sz="2000" dirty="0"/>
              <a:t>Casas;</a:t>
            </a:r>
          </a:p>
          <a:p>
            <a:pPr lvl="1" algn="just">
              <a:buFont typeface="+mj-lt"/>
              <a:buAutoNum type="alphaLcParenR"/>
            </a:pPr>
            <a:r>
              <a:rPr lang="pt-BR" sz="2000" dirty="0"/>
              <a:t>Apartamentos.</a:t>
            </a:r>
          </a:p>
          <a:p>
            <a:pPr marL="457200" lvl="1" indent="0" algn="just">
              <a:buNone/>
            </a:pPr>
            <a:endParaRPr lang="pt-BR" sz="2000" dirty="0"/>
          </a:p>
          <a:p>
            <a:pPr algn="just"/>
            <a:r>
              <a:rPr lang="pt-BR" sz="2000" dirty="0"/>
              <a:t>Micro e pequenas empresas;</a:t>
            </a:r>
          </a:p>
          <a:p>
            <a:pPr marL="457200" lvl="1" indent="0" algn="just">
              <a:buNone/>
            </a:pPr>
            <a:endParaRPr lang="pt-BR" sz="2000" dirty="0"/>
          </a:p>
          <a:p>
            <a:pPr indent="-285750" algn="just"/>
            <a:r>
              <a:rPr lang="pt-BR" sz="2000" dirty="0"/>
              <a:t>Estabelecimentos ou empresas familiares.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200" smtClean="0"/>
              <a:pPr/>
              <a:t>4</a:t>
            </a:fld>
            <a:endParaRPr lang="en-US" sz="1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03B7C3D-6A37-4547-B767-A7A96E8D6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802" y="1451900"/>
            <a:ext cx="4762500" cy="318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4059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375" y="223694"/>
            <a:ext cx="8596668" cy="1320800"/>
          </a:xfrm>
        </p:spPr>
        <p:txBody>
          <a:bodyPr/>
          <a:lstStyle/>
          <a:p>
            <a:r>
              <a:rPr lang="pt-BR" dirty="0"/>
              <a:t>SOLUÇÃO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200" smtClean="0"/>
              <a:pPr/>
              <a:t>5</a:t>
            </a:fld>
            <a:endParaRPr lang="en-US" sz="1200" dirty="0"/>
          </a:p>
        </p:txBody>
      </p:sp>
      <p:sp>
        <p:nvSpPr>
          <p:cNvPr id="4" name="AutoShape 2" descr="blob:https://web.whatsapp.com/1c232ea7-59ba-4684-9002-a73b886138e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blob:https://web.whatsapp.com/1c232ea7-59ba-4684-9002-a73b886138e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9" name="Picture 5" descr="C:\Users\Rosangela Guerra\Downloads\WhatsApp Image 2018-02-02 at 22.35.4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764295"/>
            <a:ext cx="6453043" cy="39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6795654" y="1537855"/>
            <a:ext cx="3179618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795654" y="1901626"/>
            <a:ext cx="30133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100" dirty="0"/>
              <a:t>Protótipo desenvolvido a fim de monitorar o consumo e identificar pontos de perdas e irregularidades.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191797" y="4811903"/>
            <a:ext cx="2921721" cy="3740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155575" y="4851316"/>
            <a:ext cx="301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1</a:t>
            </a:r>
            <a:r>
              <a:rPr lang="pt-BR" dirty="0"/>
              <a:t> - Circuito de distribuição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3170126" y="2384141"/>
            <a:ext cx="8989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₁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55575" y="5279898"/>
            <a:ext cx="375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2</a:t>
            </a:r>
            <a:r>
              <a:rPr lang="pt-BR" dirty="0"/>
              <a:t> - Medidor da companhia elétrica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747567" y="3474447"/>
            <a:ext cx="69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₂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155576" y="5281939"/>
            <a:ext cx="4021572" cy="3740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4069085" y="1540572"/>
            <a:ext cx="470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₃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155576" y="5755413"/>
            <a:ext cx="652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3</a:t>
            </a:r>
            <a:r>
              <a:rPr lang="pt-BR" dirty="0"/>
              <a:t> - Medidor de consumo de energia elétrica em tempo real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155575" y="5749224"/>
            <a:ext cx="6487678" cy="381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1095807" y="3979596"/>
            <a:ext cx="556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₄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155574" y="6239162"/>
            <a:ext cx="2921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4</a:t>
            </a:r>
            <a:r>
              <a:rPr lang="pt-BR" dirty="0"/>
              <a:t> - Aterramento</a:t>
            </a:r>
          </a:p>
        </p:txBody>
      </p:sp>
      <p:sp>
        <p:nvSpPr>
          <p:cNvPr id="26" name="Retângulo 25"/>
          <p:cNvSpPr/>
          <p:nvPr/>
        </p:nvSpPr>
        <p:spPr>
          <a:xfrm>
            <a:off x="139554" y="6234421"/>
            <a:ext cx="2161310" cy="3740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0" y="4747117"/>
            <a:ext cx="1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*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1722678" y="3053555"/>
            <a:ext cx="368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₅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3417631" y="4862619"/>
            <a:ext cx="301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5</a:t>
            </a:r>
            <a:r>
              <a:rPr lang="pt-BR" dirty="0"/>
              <a:t> - Quadro de distribuição</a:t>
            </a:r>
          </a:p>
        </p:txBody>
      </p:sp>
      <p:sp>
        <p:nvSpPr>
          <p:cNvPr id="32" name="Retângulo 31"/>
          <p:cNvSpPr/>
          <p:nvPr/>
        </p:nvSpPr>
        <p:spPr>
          <a:xfrm>
            <a:off x="3362323" y="4811779"/>
            <a:ext cx="3280930" cy="4088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413679" y="5275157"/>
            <a:ext cx="3005429" cy="3740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/>
          <p:cNvSpPr txBox="1"/>
          <p:nvPr/>
        </p:nvSpPr>
        <p:spPr>
          <a:xfrm>
            <a:off x="1823789" y="2480800"/>
            <a:ext cx="259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₆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4413679" y="5275157"/>
            <a:ext cx="2491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6 </a:t>
            </a:r>
            <a:r>
              <a:rPr lang="pt-BR" dirty="0"/>
              <a:t>– Circuitos terminais</a:t>
            </a:r>
          </a:p>
        </p:txBody>
      </p:sp>
    </p:spTree>
    <p:extLst>
      <p:ext uri="{BB962C8B-B14F-4D97-AF65-F5344CB8AC3E}">
        <p14:creationId xmlns:p14="http://schemas.microsoft.com/office/powerpoint/2010/main" val="3326550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CUSTOS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Mas já não há o produto no mercado?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Quais os custos estimados do projeto?</a:t>
            </a:r>
          </a:p>
          <a:p>
            <a:pPr lvl="1"/>
            <a:r>
              <a:rPr lang="pt-BR" dirty="0"/>
              <a:t>protótipo em R$ 43,50 para um </a:t>
            </a:r>
            <a:r>
              <a:rPr lang="pt-BR" dirty="0" err="1"/>
              <a:t>plug</a:t>
            </a:r>
            <a:r>
              <a:rPr lang="pt-BR" dirty="0"/>
              <a:t> monitorado.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Quanto custaria para o cliente?</a:t>
            </a:r>
          </a:p>
          <a:p>
            <a:pPr lvl="1"/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200" smtClean="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8919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4E7B64-784D-465A-B3A5-E62264A6A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POTENCIAIS CONCORRENTES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33CEAF2-95A9-411D-AA82-74EB8A6B2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pt-BR" dirty="0" err="1"/>
              <a:t>Ecomonitor</a:t>
            </a:r>
            <a:endParaRPr lang="pt-BR" dirty="0"/>
          </a:p>
          <a:p>
            <a:pPr lvl="1"/>
            <a:r>
              <a:rPr lang="pt-BR" dirty="0"/>
              <a:t>Custo R$ 780,00</a:t>
            </a:r>
          </a:p>
          <a:p>
            <a:endParaRPr lang="pt-BR" dirty="0"/>
          </a:p>
          <a:p>
            <a:r>
              <a:rPr lang="pt-BR" dirty="0"/>
              <a:t>Vivo eficiência Energética</a:t>
            </a:r>
          </a:p>
          <a:p>
            <a:pPr lvl="1"/>
            <a:r>
              <a:rPr lang="pt-BR" dirty="0"/>
              <a:t>Custo baseado em contrato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2F193E7-766E-4ADC-A127-F79F8F9B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38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DIFERENCIAIS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Lucro: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dirty="0"/>
              <a:t>Baixo custo de fabricação;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dirty="0"/>
              <a:t>Alta demanda;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dirty="0"/>
              <a:t>O valor agregado.</a:t>
            </a:r>
          </a:p>
          <a:p>
            <a:pPr indent="-285750"/>
            <a:r>
              <a:rPr lang="pt-BR" dirty="0"/>
              <a:t>Defesa do consumidor: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dirty="0"/>
              <a:t>Diminuição da exploração do serviço de distribuição de energia;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dirty="0"/>
              <a:t>Diminuição das irregularidades externas.</a:t>
            </a:r>
          </a:p>
          <a:p>
            <a:pPr marL="400050"/>
            <a:r>
              <a:rPr lang="pt-BR" dirty="0"/>
              <a:t>Sustentabilidade:</a:t>
            </a:r>
          </a:p>
          <a:p>
            <a:pPr marL="857250" lvl="1" indent="-342900">
              <a:buFont typeface="+mj-lt"/>
              <a:buAutoNum type="alphaLcParenR"/>
            </a:pPr>
            <a:r>
              <a:rPr lang="pt-BR" dirty="0"/>
              <a:t>Diminuição do desperdício;</a:t>
            </a:r>
          </a:p>
          <a:p>
            <a:pPr marL="857250" lvl="1" indent="-342900">
              <a:buFont typeface="+mj-lt"/>
              <a:buAutoNum type="alphaLcParenR"/>
            </a:pPr>
            <a:r>
              <a:rPr lang="pt-BR" dirty="0"/>
              <a:t>Alívio dos meios de produção de energia.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200" smtClean="0"/>
              <a:pPr/>
              <a:t>8</a:t>
            </a:fld>
            <a:endParaRPr lang="en-US" sz="1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9C32A2B-A068-45E8-B298-EAD195B52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784" y="1726189"/>
            <a:ext cx="3922882" cy="40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856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OPORTUNIDADE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quão aberto estar ao publico ?</a:t>
            </a:r>
          </a:p>
          <a:p>
            <a:endParaRPr lang="pt-BR" dirty="0"/>
          </a:p>
          <a:p>
            <a:r>
              <a:rPr lang="pt-BR" dirty="0"/>
              <a:t>Como vai gerar lucro?</a:t>
            </a:r>
          </a:p>
          <a:p>
            <a:endParaRPr lang="pt-BR" dirty="0"/>
          </a:p>
          <a:p>
            <a:r>
              <a:rPr lang="pt-BR" dirty="0"/>
              <a:t>Custo Benefício </a:t>
            </a:r>
          </a:p>
          <a:p>
            <a:endParaRPr lang="pt-BR" dirty="0"/>
          </a:p>
          <a:p>
            <a:endParaRPr lang="pt-BR" dirty="0"/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200" smtClean="0"/>
              <a:pPr/>
              <a:t>9</a:t>
            </a:fld>
            <a:endParaRPr lang="en-US" sz="1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81E62F7-77D6-4C48-ABDB-7A893B7DE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195" y="2716676"/>
            <a:ext cx="6832600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64825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625</TotalTime>
  <Words>274</Words>
  <Application>Microsoft Office PowerPoint</Application>
  <PresentationFormat>Widescreen</PresentationFormat>
  <Paragraphs>87</Paragraphs>
  <Slides>9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Facetado</vt:lpstr>
      <vt:lpstr>Apresentação do PowerPoint</vt:lpstr>
      <vt:lpstr>Quanto você estar devendo até agora?</vt:lpstr>
      <vt:lpstr>Informações Gerais do Produto</vt:lpstr>
      <vt:lpstr>EM QUE MERCADO IRÁ ATUAR?</vt:lpstr>
      <vt:lpstr>SOLUÇÃO</vt:lpstr>
      <vt:lpstr>CUSTOS</vt:lpstr>
      <vt:lpstr>POTENCIAIS CONCORRENTES</vt:lpstr>
      <vt:lpstr>DIFERENCIAIS</vt:lpstr>
      <vt:lpstr>OPORTUNIDADE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Conta da Microsoft</dc:creator>
  <cp:lastModifiedBy>เ†คlԾ คทÐгé</cp:lastModifiedBy>
  <cp:revision>22</cp:revision>
  <dcterms:created xsi:type="dcterms:W3CDTF">2018-02-02T12:03:51Z</dcterms:created>
  <dcterms:modified xsi:type="dcterms:W3CDTF">2018-02-03T12:14:10Z</dcterms:modified>
</cp:coreProperties>
</file>